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71" r:id="rId8"/>
    <p:sldId id="263" r:id="rId9"/>
    <p:sldId id="266" r:id="rId10"/>
    <p:sldId id="275" r:id="rId11"/>
    <p:sldId id="276" r:id="rId12"/>
    <p:sldId id="267" r:id="rId13"/>
    <p:sldId id="268" r:id="rId14"/>
    <p:sldId id="269" r:id="rId15"/>
    <p:sldId id="270" r:id="rId16"/>
    <p:sldId id="265" r:id="rId17"/>
    <p:sldId id="273" r:id="rId18"/>
    <p:sldId id="274" r:id="rId19"/>
    <p:sldId id="264"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DFC5C-E20F-4BF9-B6F6-750BA71ABE5C}" type="datetimeFigureOut">
              <a:rPr lang="en-US" smtClean="0"/>
              <a:pPr/>
              <a:t>4/1/2019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94FE84-B374-4D65-BDE4-4EA62DC481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94FE84-B374-4D65-BDE4-4EA62DC481DF}"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18DBE0-621D-49B5-A098-216E932CA09A}"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8DBE0-621D-49B5-A098-216E932CA09A}"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8DBE0-621D-49B5-A098-216E932CA09A}"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18DBE0-621D-49B5-A098-216E932CA09A}"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DBE0-621D-49B5-A098-216E932CA09A}" type="datetimeFigureOut">
              <a:rPr lang="en-US" smtClean="0"/>
              <a:pPr/>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18DBE0-621D-49B5-A098-216E932CA09A}"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18DBE0-621D-49B5-A098-216E932CA09A}" type="datetimeFigureOut">
              <a:rPr lang="en-US" smtClean="0"/>
              <a:pPr/>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18DBE0-621D-49B5-A098-216E932CA09A}" type="datetimeFigureOut">
              <a:rPr lang="en-US" smtClean="0"/>
              <a:pPr/>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DBE0-621D-49B5-A098-216E932CA09A}" type="datetimeFigureOut">
              <a:rPr lang="en-US" smtClean="0"/>
              <a:pPr/>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18DBE0-621D-49B5-A098-216E932CA09A}"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18DBE0-621D-49B5-A098-216E932CA09A}" type="datetimeFigureOut">
              <a:rPr lang="en-US" smtClean="0"/>
              <a:pPr/>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CF369-767B-46B1-A5C3-D38928CCAC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8DBE0-621D-49B5-A098-216E932CA09A}" type="datetimeFigureOut">
              <a:rPr lang="en-US" smtClean="0"/>
              <a:pPr/>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CF369-767B-46B1-A5C3-D38928CCA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 Committee.png"/>
          <p:cNvPicPr>
            <a:picLocks noChangeAspect="1"/>
          </p:cNvPicPr>
          <p:nvPr/>
        </p:nvPicPr>
        <p:blipFill>
          <a:blip r:embed="rId2" cstate="print"/>
          <a:stretch>
            <a:fillRect/>
          </a:stretch>
        </p:blipFill>
        <p:spPr>
          <a:xfrm>
            <a:off x="685800" y="2057400"/>
            <a:ext cx="7896985" cy="2588309"/>
          </a:xfrm>
          <a:prstGeom prst="rect">
            <a:avLst/>
          </a:prstGeom>
        </p:spPr>
      </p:pic>
      <p:sp>
        <p:nvSpPr>
          <p:cNvPr id="5" name="Subtitle 4"/>
          <p:cNvSpPr>
            <a:spLocks noGrp="1"/>
          </p:cNvSpPr>
          <p:nvPr>
            <p:ph type="subTitle" idx="1"/>
          </p:nvPr>
        </p:nvSpPr>
        <p:spPr>
          <a:xfrm>
            <a:off x="1447800" y="5334000"/>
            <a:ext cx="6400800" cy="838200"/>
          </a:xfrm>
        </p:spPr>
        <p:txBody>
          <a:bodyPr/>
          <a:lstStyle/>
          <a:p>
            <a:r>
              <a:rPr lang="en-US" sz="4000" dirty="0">
                <a:solidFill>
                  <a:schemeClr val="tx1"/>
                </a:solidFill>
              </a:rPr>
              <a:t>Wayne Jensen, Chair</a:t>
            </a:r>
          </a:p>
        </p:txBody>
      </p:sp>
      <p:sp>
        <p:nvSpPr>
          <p:cNvPr id="6" name="Subtitle 4"/>
          <p:cNvSpPr txBox="1">
            <a:spLocks/>
          </p:cNvSpPr>
          <p:nvPr/>
        </p:nvSpPr>
        <p:spPr>
          <a:xfrm>
            <a:off x="1524000" y="304800"/>
            <a:ext cx="6400800" cy="1600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Annual Meeting</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4400" b="1" dirty="0"/>
              <a:t>January 26, 2019</a:t>
            </a:r>
            <a:endParaRPr kumimoji="0" lang="en-US" sz="4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pPr indent="0">
              <a:spcBef>
                <a:spcPts val="0"/>
              </a:spcBef>
              <a:spcAft>
                <a:spcPts val="1200"/>
              </a:spcAft>
              <a:buNone/>
            </a:pPr>
            <a:r>
              <a:rPr lang="en-US" dirty="0"/>
              <a:t>Polling – JEDC Legislative Satisfaction Survey</a:t>
            </a:r>
          </a:p>
          <a:p>
            <a:pPr indent="0">
              <a:spcBef>
                <a:spcPts val="0"/>
              </a:spcBef>
            </a:pPr>
            <a:r>
              <a:rPr lang="en-US" dirty="0"/>
              <a:t>Legislators and Staff like:</a:t>
            </a:r>
          </a:p>
          <a:p>
            <a:pPr lvl="1" indent="0">
              <a:spcBef>
                <a:spcPts val="0"/>
              </a:spcBef>
            </a:pPr>
            <a:r>
              <a:rPr lang="en-US" sz="3200" dirty="0"/>
              <a:t> The </a:t>
            </a:r>
            <a:r>
              <a:rPr lang="en-US" sz="3200" dirty="0" err="1"/>
              <a:t>walkability</a:t>
            </a:r>
            <a:r>
              <a:rPr lang="en-US" sz="3200" dirty="0"/>
              <a:t> of downtown</a:t>
            </a:r>
          </a:p>
          <a:p>
            <a:pPr lvl="1" indent="0">
              <a:spcBef>
                <a:spcPts val="0"/>
              </a:spcBef>
            </a:pPr>
            <a:r>
              <a:rPr lang="en-US" sz="3200" dirty="0"/>
              <a:t>The friendliness of the community</a:t>
            </a:r>
          </a:p>
          <a:p>
            <a:pPr lvl="1" indent="0">
              <a:spcBef>
                <a:spcPts val="0"/>
              </a:spcBef>
            </a:pPr>
            <a:r>
              <a:rPr lang="en-US" sz="3200" dirty="0"/>
              <a:t>Arts, Entertainment and Recreation</a:t>
            </a:r>
          </a:p>
          <a:p>
            <a:pPr lvl="1" indent="0">
              <a:spcBef>
                <a:spcPts val="0"/>
              </a:spcBef>
            </a:pPr>
            <a:r>
              <a:rPr lang="en-US" sz="3200" dirty="0"/>
              <a:t>Gavel Alaska</a:t>
            </a:r>
          </a:p>
          <a:p>
            <a:pPr lvl="1" indent="0">
              <a:spcBef>
                <a:spcPts val="0"/>
              </a:spcBef>
            </a:pPr>
            <a:r>
              <a:rPr lang="en-US" sz="3200" dirty="0"/>
              <a:t>Capitol Complex</a:t>
            </a:r>
          </a:p>
          <a:p>
            <a:pPr indent="0">
              <a:spcBef>
                <a:spcPts val="1200"/>
              </a:spcBef>
            </a:pPr>
            <a:r>
              <a:rPr lang="en-US" dirty="0"/>
              <a:t>Legislators and Staff Concerns:</a:t>
            </a:r>
          </a:p>
          <a:p>
            <a:pPr lvl="1" indent="0">
              <a:spcBef>
                <a:spcPts val="0"/>
              </a:spcBef>
            </a:pPr>
            <a:r>
              <a:rPr lang="en-US" sz="3200" dirty="0"/>
              <a:t>Parking</a:t>
            </a:r>
          </a:p>
          <a:p>
            <a:pPr lvl="1" indent="0">
              <a:spcBef>
                <a:spcPts val="0"/>
              </a:spcBef>
            </a:pPr>
            <a:r>
              <a:rPr lang="en-US" sz="3200" dirty="0"/>
              <a:t>Safety of downtown</a:t>
            </a:r>
          </a:p>
          <a:p>
            <a:pPr lvl="1" indent="0">
              <a:spcBef>
                <a:spcPts val="0"/>
              </a:spcBef>
            </a:pPr>
            <a:r>
              <a:rPr lang="en-US" sz="3200" dirty="0"/>
              <a:t>Cleanliness of downtown</a:t>
            </a:r>
          </a:p>
          <a:p>
            <a:pPr lvl="1" indent="0">
              <a:spcBef>
                <a:spcPts val="0"/>
              </a:spcBef>
            </a:pPr>
            <a:r>
              <a:rPr lang="en-US" sz="3200" dirty="0"/>
              <a:t>Access from Airport</a:t>
            </a:r>
          </a:p>
          <a:p>
            <a:pPr lvl="1" indent="0">
              <a:spcBef>
                <a:spcPts val="0"/>
              </a:spcBef>
            </a:pPr>
            <a:r>
              <a:rPr lang="en-US" sz="3200" dirty="0"/>
              <a:t>More evening flights to Anchorage</a:t>
            </a:r>
          </a:p>
          <a:p>
            <a:pPr indent="0">
              <a:spcBef>
                <a:spcPts val="0"/>
              </a:spcBef>
              <a:spcAft>
                <a:spcPts val="1800"/>
              </a:spcAft>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fontScale="92500" lnSpcReduction="20000"/>
          </a:bodyPr>
          <a:lstStyle/>
          <a:p>
            <a:pPr indent="0">
              <a:spcBef>
                <a:spcPts val="0"/>
              </a:spcBef>
              <a:spcAft>
                <a:spcPts val="1200"/>
              </a:spcAft>
              <a:buNone/>
            </a:pPr>
            <a:r>
              <a:rPr lang="en-US" dirty="0"/>
              <a:t>Polling – JEDC Visitor Satisfaction Survey</a:t>
            </a:r>
          </a:p>
          <a:p>
            <a:pPr indent="0">
              <a:spcBef>
                <a:spcPts val="0"/>
              </a:spcBef>
            </a:pPr>
            <a:r>
              <a:rPr lang="en-US" dirty="0"/>
              <a:t>Visitors like:</a:t>
            </a:r>
          </a:p>
          <a:p>
            <a:pPr lvl="1" indent="0">
              <a:spcBef>
                <a:spcPts val="0"/>
              </a:spcBef>
            </a:pPr>
            <a:r>
              <a:rPr lang="en-US" sz="3200" dirty="0" err="1"/>
              <a:t>Walkability</a:t>
            </a:r>
            <a:r>
              <a:rPr lang="en-US" sz="3200" dirty="0"/>
              <a:t> of downtown</a:t>
            </a:r>
          </a:p>
          <a:p>
            <a:pPr lvl="1" indent="0">
              <a:spcBef>
                <a:spcPts val="0"/>
              </a:spcBef>
            </a:pPr>
            <a:r>
              <a:rPr lang="en-US" sz="3200" dirty="0"/>
              <a:t>Friendly Efficient Service</a:t>
            </a:r>
          </a:p>
          <a:p>
            <a:pPr lvl="1" indent="0">
              <a:spcBef>
                <a:spcPts val="0"/>
              </a:spcBef>
            </a:pPr>
            <a:r>
              <a:rPr lang="en-US" sz="3200" dirty="0"/>
              <a:t>Airport facilities</a:t>
            </a:r>
          </a:p>
          <a:p>
            <a:pPr lvl="1" indent="0">
              <a:spcBef>
                <a:spcPts val="0"/>
              </a:spcBef>
            </a:pPr>
            <a:r>
              <a:rPr lang="en-US" sz="3200" dirty="0"/>
              <a:t>Juneau Hotels</a:t>
            </a:r>
          </a:p>
          <a:p>
            <a:pPr indent="0">
              <a:spcBef>
                <a:spcPts val="1200"/>
              </a:spcBef>
            </a:pPr>
            <a:r>
              <a:rPr lang="en-US" dirty="0"/>
              <a:t>Visitors Concerns:</a:t>
            </a:r>
          </a:p>
          <a:p>
            <a:pPr lvl="1" indent="0">
              <a:spcBef>
                <a:spcPts val="0"/>
              </a:spcBef>
            </a:pPr>
            <a:r>
              <a:rPr lang="en-US" sz="3200" dirty="0"/>
              <a:t>Parking</a:t>
            </a:r>
          </a:p>
          <a:p>
            <a:pPr lvl="1" indent="0">
              <a:spcBef>
                <a:spcPts val="0"/>
              </a:spcBef>
            </a:pPr>
            <a:r>
              <a:rPr lang="en-US" sz="3200" dirty="0"/>
              <a:t>Safety downtown</a:t>
            </a:r>
          </a:p>
          <a:p>
            <a:pPr lvl="1" indent="0">
              <a:spcBef>
                <a:spcPts val="0"/>
              </a:spcBef>
            </a:pPr>
            <a:r>
              <a:rPr lang="en-US" sz="3200" dirty="0"/>
              <a:t>Cleanliness of downtown</a:t>
            </a:r>
          </a:p>
          <a:p>
            <a:pPr lvl="1" indent="0">
              <a:spcBef>
                <a:spcPts val="0"/>
              </a:spcBef>
            </a:pPr>
            <a:r>
              <a:rPr lang="en-US" sz="3200" dirty="0"/>
              <a:t>Access from Airport</a:t>
            </a:r>
          </a:p>
          <a:p>
            <a:pPr lvl="1" indent="0">
              <a:spcBef>
                <a:spcPts val="0"/>
              </a:spcBef>
            </a:pPr>
            <a:r>
              <a:rPr lang="en-US" sz="3200" dirty="0"/>
              <a:t>More evening flights to Anchorage</a:t>
            </a:r>
          </a:p>
          <a:p>
            <a:pPr indent="0">
              <a:spcBef>
                <a:spcPts val="0"/>
              </a:spcBef>
              <a:spcAft>
                <a:spcPts val="1800"/>
              </a:spcAft>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a:bodyPr>
          <a:lstStyle/>
          <a:p>
            <a:pPr marL="0" indent="0" algn="ctr">
              <a:spcBef>
                <a:spcPts val="0"/>
              </a:spcBef>
              <a:buNone/>
            </a:pPr>
            <a:r>
              <a:rPr lang="en-US" dirty="0"/>
              <a:t>Palmer and Tanana Valley State Fairs</a:t>
            </a:r>
          </a:p>
          <a:p>
            <a:pPr indent="0">
              <a:spcBef>
                <a:spcPts val="0"/>
              </a:spcBef>
              <a:spcAft>
                <a:spcPts val="1800"/>
              </a:spcAft>
              <a:buNone/>
            </a:pPr>
            <a:r>
              <a:rPr lang="en-US" dirty="0"/>
              <a:t>	</a:t>
            </a:r>
          </a:p>
        </p:txBody>
      </p:sp>
      <p:pic>
        <p:nvPicPr>
          <p:cNvPr id="4" name="Picture 3" descr="2014 Gift Bag Display.JPG"/>
          <p:cNvPicPr>
            <a:picLocks noChangeAspect="1"/>
          </p:cNvPicPr>
          <p:nvPr/>
        </p:nvPicPr>
        <p:blipFill>
          <a:blip r:embed="rId2" cstate="print"/>
          <a:stretch>
            <a:fillRect/>
          </a:stretch>
        </p:blipFill>
        <p:spPr>
          <a:xfrm>
            <a:off x="1295400" y="1981200"/>
            <a:ext cx="6400800" cy="44350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a:bodyPr>
          <a:lstStyle/>
          <a:p>
            <a:pPr marL="0" indent="0" algn="ctr">
              <a:spcBef>
                <a:spcPts val="0"/>
              </a:spcBef>
              <a:buNone/>
            </a:pPr>
            <a:r>
              <a:rPr lang="en-US" dirty="0"/>
              <a:t>Alaska Airlines Constituent Fare</a:t>
            </a:r>
          </a:p>
          <a:p>
            <a:pPr indent="0">
              <a:spcBef>
                <a:spcPts val="0"/>
              </a:spcBef>
              <a:spcAft>
                <a:spcPts val="1800"/>
              </a:spcAft>
              <a:buNone/>
            </a:pPr>
            <a:r>
              <a:rPr lang="en-US" dirty="0"/>
              <a:t>	</a:t>
            </a:r>
          </a:p>
        </p:txBody>
      </p:sp>
      <p:pic>
        <p:nvPicPr>
          <p:cNvPr id="4" name="Picture 3" descr="2014 Gift Bag Display.JPG"/>
          <p:cNvPicPr>
            <a:picLocks noChangeAspect="1"/>
          </p:cNvPicPr>
          <p:nvPr/>
        </p:nvPicPr>
        <p:blipFill>
          <a:blip r:embed="rId2" cstate="print"/>
          <a:stretch>
            <a:fillRect/>
          </a:stretch>
        </p:blipFill>
        <p:spPr>
          <a:xfrm>
            <a:off x="1358271" y="1981200"/>
            <a:ext cx="6275057" cy="44350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a:bodyPr>
          <a:lstStyle/>
          <a:p>
            <a:pPr marL="0" indent="0" algn="ctr">
              <a:spcBef>
                <a:spcPts val="0"/>
              </a:spcBef>
              <a:buNone/>
            </a:pPr>
            <a:r>
              <a:rPr lang="en-US" dirty="0"/>
              <a:t>C-SPAN - 50 Capitols Tour</a:t>
            </a:r>
          </a:p>
          <a:p>
            <a:pPr indent="0">
              <a:spcBef>
                <a:spcPts val="0"/>
              </a:spcBef>
              <a:spcAft>
                <a:spcPts val="1800"/>
              </a:spcAft>
              <a:buNone/>
            </a:pPr>
            <a:r>
              <a:rPr lang="en-US" dirty="0"/>
              <a:t>	</a:t>
            </a:r>
          </a:p>
        </p:txBody>
      </p:sp>
      <p:pic>
        <p:nvPicPr>
          <p:cNvPr id="4" name="Picture 3" descr="2014 Gift Bag Display.JPG"/>
          <p:cNvPicPr>
            <a:picLocks noChangeAspect="1"/>
          </p:cNvPicPr>
          <p:nvPr/>
        </p:nvPicPr>
        <p:blipFill>
          <a:blip r:embed="rId2" cstate="print"/>
          <a:stretch>
            <a:fillRect/>
          </a:stretch>
        </p:blipFill>
        <p:spPr>
          <a:xfrm>
            <a:off x="838200" y="1981201"/>
            <a:ext cx="7599837" cy="42749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a:bodyPr>
          <a:lstStyle/>
          <a:p>
            <a:pPr indent="0">
              <a:spcBef>
                <a:spcPts val="0"/>
              </a:spcBef>
              <a:buNone/>
            </a:pPr>
            <a:endParaRPr lang="en-US" dirty="0"/>
          </a:p>
          <a:p>
            <a:pPr indent="0">
              <a:spcBef>
                <a:spcPts val="0"/>
              </a:spcBef>
              <a:buNone/>
            </a:pPr>
            <a:endParaRPr lang="en-US" dirty="0"/>
          </a:p>
          <a:p>
            <a:pPr indent="0">
              <a:spcBef>
                <a:spcPts val="0"/>
              </a:spcBef>
              <a:spcAft>
                <a:spcPts val="1800"/>
              </a:spcAft>
              <a:buNone/>
            </a:pPr>
            <a:r>
              <a:rPr lang="en-US" dirty="0"/>
              <a:t>	</a:t>
            </a:r>
          </a:p>
        </p:txBody>
      </p:sp>
      <p:pic>
        <p:nvPicPr>
          <p:cNvPr id="4" name="Picture 3" descr="2014 Gift Bag Display.JPG"/>
          <p:cNvPicPr>
            <a:picLocks noChangeAspect="1"/>
          </p:cNvPicPr>
          <p:nvPr/>
        </p:nvPicPr>
        <p:blipFill>
          <a:blip r:embed="rId2" cstate="print"/>
          <a:stretch>
            <a:fillRect/>
          </a:stretch>
        </p:blipFill>
        <p:spPr>
          <a:xfrm>
            <a:off x="1066800" y="1143000"/>
            <a:ext cx="2001717" cy="5494134"/>
          </a:xfrm>
          <a:prstGeom prst="rect">
            <a:avLst/>
          </a:prstGeom>
        </p:spPr>
      </p:pic>
      <p:pic>
        <p:nvPicPr>
          <p:cNvPr id="5" name="Picture 4" descr="2014 Gift Bag Display.JPG"/>
          <p:cNvPicPr>
            <a:picLocks noChangeAspect="1"/>
          </p:cNvPicPr>
          <p:nvPr/>
        </p:nvPicPr>
        <p:blipFill>
          <a:blip r:embed="rId3" cstate="print"/>
          <a:stretch>
            <a:fillRect/>
          </a:stretch>
        </p:blipFill>
        <p:spPr>
          <a:xfrm>
            <a:off x="3581400" y="2286000"/>
            <a:ext cx="4992886" cy="2590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Activities of the Alaska Committee</a:t>
            </a:r>
          </a:p>
        </p:txBody>
      </p:sp>
      <p:sp>
        <p:nvSpPr>
          <p:cNvPr id="3" name="Content Placeholder 2"/>
          <p:cNvSpPr>
            <a:spLocks noGrp="1"/>
          </p:cNvSpPr>
          <p:nvPr>
            <p:ph idx="1"/>
          </p:nvPr>
        </p:nvSpPr>
        <p:spPr>
          <a:xfrm>
            <a:off x="762000" y="1295400"/>
            <a:ext cx="7620000" cy="5105400"/>
          </a:xfrm>
        </p:spPr>
        <p:txBody>
          <a:bodyPr>
            <a:normAutofit fontScale="85000" lnSpcReduction="20000"/>
          </a:bodyPr>
          <a:lstStyle/>
          <a:p>
            <a:pPr marL="0" indent="0">
              <a:spcBef>
                <a:spcPts val="0"/>
              </a:spcBef>
              <a:spcAft>
                <a:spcPts val="1200"/>
              </a:spcAft>
            </a:pPr>
            <a:r>
              <a:rPr lang="en-US" dirty="0"/>
              <a:t>Sponsored events for 100</a:t>
            </a:r>
            <a:r>
              <a:rPr lang="en-US" baseline="30000" dirty="0"/>
              <a:t>th</a:t>
            </a:r>
            <a:r>
              <a:rPr lang="en-US" dirty="0"/>
              <a:t> Anniversary of the Alaska Legislature 2013</a:t>
            </a:r>
          </a:p>
          <a:p>
            <a:pPr marL="0" indent="0">
              <a:spcBef>
                <a:spcPts val="0"/>
              </a:spcBef>
              <a:spcAft>
                <a:spcPts val="1200"/>
              </a:spcAft>
            </a:pPr>
            <a:r>
              <a:rPr lang="en-US" dirty="0"/>
              <a:t>Contributed to cost of holding Special Session in Juneau during Renovation</a:t>
            </a:r>
          </a:p>
          <a:p>
            <a:pPr marL="0" indent="0">
              <a:spcBef>
                <a:spcPts val="0"/>
              </a:spcBef>
              <a:spcAft>
                <a:spcPts val="1200"/>
              </a:spcAft>
            </a:pPr>
            <a:r>
              <a:rPr lang="en-US" dirty="0"/>
              <a:t>Contributed to cost of Gavel Alaska for Special Sessions</a:t>
            </a:r>
          </a:p>
          <a:p>
            <a:pPr marL="0" indent="0">
              <a:spcBef>
                <a:spcPts val="0"/>
              </a:spcBef>
              <a:spcAft>
                <a:spcPts val="1200"/>
              </a:spcAft>
            </a:pPr>
            <a:r>
              <a:rPr lang="en-US" dirty="0"/>
              <a:t>Assist with private funding for Gavel Alaska</a:t>
            </a:r>
          </a:p>
          <a:p>
            <a:pPr marL="0" indent="0">
              <a:spcBef>
                <a:spcPts val="0"/>
              </a:spcBef>
              <a:spcAft>
                <a:spcPts val="1200"/>
              </a:spcAft>
            </a:pPr>
            <a:r>
              <a:rPr lang="en-US" dirty="0"/>
              <a:t>Sponsor New Member dinner at AK Chamber Fly-in</a:t>
            </a:r>
          </a:p>
          <a:p>
            <a:pPr marL="0" indent="0">
              <a:spcBef>
                <a:spcPts val="0"/>
              </a:spcBef>
              <a:spcAft>
                <a:spcPts val="1200"/>
              </a:spcAft>
            </a:pPr>
            <a:r>
              <a:rPr lang="en-US" dirty="0"/>
              <a:t>Partner with JCC Capitol Fund Advisors on funding for Gavel Alaska capital projects</a:t>
            </a:r>
          </a:p>
          <a:p>
            <a:pPr marL="0" indent="0">
              <a:spcBef>
                <a:spcPts val="0"/>
              </a:spcBef>
              <a:spcAft>
                <a:spcPts val="1200"/>
              </a:spcAft>
            </a:pPr>
            <a:r>
              <a:rPr lang="en-US" dirty="0"/>
              <a:t>Send Representatives and sponsor events at SE Conference meetings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a:bodyPr>
          <a:lstStyle/>
          <a:p>
            <a:pPr marL="0" indent="0" algn="ctr">
              <a:spcBef>
                <a:spcPts val="0"/>
              </a:spcBef>
              <a:buNone/>
            </a:pPr>
            <a:r>
              <a:rPr lang="en-US" dirty="0" err="1"/>
              <a:t>Facebook</a:t>
            </a:r>
            <a:r>
              <a:rPr lang="en-US" dirty="0"/>
              <a:t>: “Juneau – Alaska’s Capital City”</a:t>
            </a:r>
          </a:p>
          <a:p>
            <a:pPr marL="0" indent="0" algn="ctr">
              <a:spcBef>
                <a:spcPts val="0"/>
              </a:spcBef>
              <a:buNone/>
            </a:pPr>
            <a:endParaRPr lang="en-US" dirty="0"/>
          </a:p>
          <a:p>
            <a:pPr indent="0">
              <a:spcBef>
                <a:spcPts val="0"/>
              </a:spcBef>
              <a:spcAft>
                <a:spcPts val="1800"/>
              </a:spcAft>
              <a:buNone/>
            </a:pPr>
            <a:r>
              <a:rPr lang="en-US" dirty="0"/>
              <a:t>	</a:t>
            </a:r>
          </a:p>
        </p:txBody>
      </p:sp>
      <p:pic>
        <p:nvPicPr>
          <p:cNvPr id="4" name="Picture 3" descr="2014 Gift Bag Display.JPG"/>
          <p:cNvPicPr>
            <a:picLocks noChangeAspect="1"/>
          </p:cNvPicPr>
          <p:nvPr/>
        </p:nvPicPr>
        <p:blipFill>
          <a:blip r:embed="rId2" cstate="print"/>
          <a:stretch>
            <a:fillRect/>
          </a:stretch>
        </p:blipFill>
        <p:spPr>
          <a:xfrm>
            <a:off x="1905000" y="1905000"/>
            <a:ext cx="5436831" cy="451965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a:bodyPr>
          <a:lstStyle/>
          <a:p>
            <a:pPr marL="0" indent="0" algn="ctr">
              <a:spcBef>
                <a:spcPts val="0"/>
              </a:spcBef>
              <a:buNone/>
            </a:pPr>
            <a:r>
              <a:rPr lang="en-US" dirty="0"/>
              <a:t>Website: “Alaskacommittee.com”</a:t>
            </a:r>
          </a:p>
          <a:p>
            <a:pPr marL="0" indent="0" algn="ctr">
              <a:spcBef>
                <a:spcPts val="0"/>
              </a:spcBef>
              <a:buNone/>
            </a:pPr>
            <a:endParaRPr lang="en-US" dirty="0"/>
          </a:p>
          <a:p>
            <a:pPr indent="0">
              <a:spcBef>
                <a:spcPts val="0"/>
              </a:spcBef>
              <a:spcAft>
                <a:spcPts val="1800"/>
              </a:spcAft>
              <a:buNone/>
            </a:pPr>
            <a:r>
              <a:rPr lang="en-US" dirty="0"/>
              <a:t>	</a:t>
            </a:r>
          </a:p>
        </p:txBody>
      </p:sp>
      <p:pic>
        <p:nvPicPr>
          <p:cNvPr id="4" name="Picture 3" descr="2014 Gift Bag Display.JPG"/>
          <p:cNvPicPr>
            <a:picLocks noChangeAspect="1"/>
          </p:cNvPicPr>
          <p:nvPr/>
        </p:nvPicPr>
        <p:blipFill>
          <a:blip r:embed="rId2" cstate="print"/>
          <a:stretch>
            <a:fillRect/>
          </a:stretch>
        </p:blipFill>
        <p:spPr>
          <a:xfrm>
            <a:off x="609600" y="1905000"/>
            <a:ext cx="7877760" cy="4572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Organizations with </a:t>
            </a:r>
            <a:r>
              <a:rPr lang="en-US" b="1"/>
              <a:t>Shared Interests</a:t>
            </a:r>
            <a:endParaRPr lang="en-US" b="1" dirty="0"/>
          </a:p>
        </p:txBody>
      </p:sp>
      <p:sp>
        <p:nvSpPr>
          <p:cNvPr id="3" name="Content Placeholder 2"/>
          <p:cNvSpPr>
            <a:spLocks noGrp="1"/>
          </p:cNvSpPr>
          <p:nvPr>
            <p:ph idx="1"/>
          </p:nvPr>
        </p:nvSpPr>
        <p:spPr>
          <a:xfrm>
            <a:off x="457200" y="1295400"/>
            <a:ext cx="8229600" cy="5105400"/>
          </a:xfrm>
        </p:spPr>
        <p:txBody>
          <a:bodyPr>
            <a:normAutofit/>
          </a:bodyPr>
          <a:lstStyle/>
          <a:p>
            <a:pPr indent="0">
              <a:spcBef>
                <a:spcPts val="0"/>
              </a:spcBef>
              <a:buNone/>
            </a:pPr>
            <a:r>
              <a:rPr lang="en-US" dirty="0"/>
              <a:t>CBJ</a:t>
            </a:r>
          </a:p>
          <a:p>
            <a:pPr indent="0">
              <a:spcBef>
                <a:spcPts val="0"/>
              </a:spcBef>
              <a:buNone/>
            </a:pPr>
            <a:r>
              <a:rPr lang="en-US" dirty="0"/>
              <a:t>JEDC</a:t>
            </a:r>
          </a:p>
          <a:p>
            <a:pPr indent="0">
              <a:spcBef>
                <a:spcPts val="0"/>
              </a:spcBef>
              <a:buNone/>
            </a:pPr>
            <a:r>
              <a:rPr lang="en-US" dirty="0"/>
              <a:t>Travel Juneau</a:t>
            </a:r>
          </a:p>
          <a:p>
            <a:pPr indent="0">
              <a:spcBef>
                <a:spcPts val="0"/>
              </a:spcBef>
              <a:buNone/>
            </a:pPr>
            <a:r>
              <a:rPr lang="en-US" dirty="0"/>
              <a:t>Juneau Chamber of Commerce</a:t>
            </a:r>
          </a:p>
          <a:p>
            <a:pPr indent="0">
              <a:spcBef>
                <a:spcPts val="0"/>
              </a:spcBef>
              <a:buNone/>
            </a:pPr>
            <a:r>
              <a:rPr lang="en-US" dirty="0"/>
              <a:t>Southeast Conference</a:t>
            </a:r>
          </a:p>
          <a:p>
            <a:pPr indent="0">
              <a:spcBef>
                <a:spcPts val="0"/>
              </a:spcBef>
              <a:buNone/>
            </a:pPr>
            <a:endParaRPr lang="en-US" dirty="0"/>
          </a:p>
          <a:p>
            <a:pPr indent="0">
              <a:spcBef>
                <a:spcPts val="0"/>
              </a:spcBef>
              <a:buNone/>
            </a:pPr>
            <a:r>
              <a:rPr lang="en-US" dirty="0"/>
              <a:t>DBA</a:t>
            </a:r>
          </a:p>
          <a:p>
            <a:pPr indent="0">
              <a:spcBef>
                <a:spcPts val="0"/>
              </a:spcBef>
              <a:buNone/>
            </a:pPr>
            <a:r>
              <a:rPr lang="en-US" dirty="0"/>
              <a:t>Develop Juneau</a:t>
            </a:r>
          </a:p>
          <a:p>
            <a:pPr indent="0">
              <a:spcBef>
                <a:spcPts val="0"/>
              </a:spcBef>
              <a:buNone/>
            </a:pPr>
            <a:r>
              <a:rPr lang="en-US" dirty="0"/>
              <a:t>Juneau Community Foundation-Capitol Fund</a:t>
            </a:r>
          </a:p>
          <a:p>
            <a:pPr indent="0">
              <a:spcBef>
                <a:spcPts val="0"/>
              </a:spcBef>
              <a:spcAft>
                <a:spcPts val="1800"/>
              </a:spcAft>
              <a:buNone/>
            </a:pPr>
            <a:r>
              <a:rPr lang="en-US"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14600"/>
            <a:ext cx="7620000" cy="3886200"/>
          </a:xfrm>
        </p:spPr>
        <p:txBody>
          <a:bodyPr>
            <a:normAutofit fontScale="90000"/>
          </a:bodyPr>
          <a:lstStyle/>
          <a:p>
            <a:pPr algn="l">
              <a:spcAft>
                <a:spcPts val="1800"/>
              </a:spcAft>
            </a:pPr>
            <a:r>
              <a:rPr lang="en-US" dirty="0"/>
              <a:t>*History of Capital Related Votes</a:t>
            </a:r>
            <a:br>
              <a:rPr lang="en-US" dirty="0"/>
            </a:br>
            <a:r>
              <a:rPr lang="en-US" dirty="0"/>
              <a:t>*History of the Alaska Committee</a:t>
            </a:r>
            <a:br>
              <a:rPr lang="en-US" dirty="0"/>
            </a:br>
            <a:r>
              <a:rPr lang="en-US" dirty="0"/>
              <a:t>*Alaska Committee Activities</a:t>
            </a:r>
            <a:br>
              <a:rPr lang="en-US" dirty="0"/>
            </a:br>
            <a:r>
              <a:rPr lang="en-US" dirty="0"/>
              <a:t>*Being the Capital City </a:t>
            </a:r>
            <a:br>
              <a:rPr lang="en-US" dirty="0"/>
            </a:br>
            <a:endParaRPr lang="en-US" dirty="0"/>
          </a:p>
        </p:txBody>
      </p:sp>
      <p:pic>
        <p:nvPicPr>
          <p:cNvPr id="4" name="Content Placeholder 3" descr="Alaska Committee.png"/>
          <p:cNvPicPr>
            <a:picLocks noGrp="1" noChangeAspect="1"/>
          </p:cNvPicPr>
          <p:nvPr>
            <p:ph idx="1"/>
          </p:nvPr>
        </p:nvPicPr>
        <p:blipFill>
          <a:blip r:embed="rId3" cstate="print"/>
          <a:stretch>
            <a:fillRect/>
          </a:stretch>
        </p:blipFill>
        <p:spPr>
          <a:xfrm>
            <a:off x="2133600" y="609600"/>
            <a:ext cx="4409668" cy="144530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Being the Capital City</a:t>
            </a:r>
          </a:p>
        </p:txBody>
      </p:sp>
      <p:sp>
        <p:nvSpPr>
          <p:cNvPr id="3" name="Content Placeholder 2"/>
          <p:cNvSpPr>
            <a:spLocks noGrp="1"/>
          </p:cNvSpPr>
          <p:nvPr>
            <p:ph idx="1"/>
          </p:nvPr>
        </p:nvSpPr>
        <p:spPr>
          <a:xfrm>
            <a:off x="609600" y="3962400"/>
            <a:ext cx="8001000" cy="2362200"/>
          </a:xfrm>
        </p:spPr>
        <p:txBody>
          <a:bodyPr>
            <a:normAutofit fontScale="47500" lnSpcReduction="20000"/>
          </a:bodyPr>
          <a:lstStyle/>
          <a:p>
            <a:pPr marL="0" indent="0">
              <a:spcBef>
                <a:spcPts val="0"/>
              </a:spcBef>
              <a:spcAft>
                <a:spcPts val="1200"/>
              </a:spcAft>
              <a:buNone/>
            </a:pPr>
            <a:r>
              <a:rPr lang="en-US" sz="4600" i="1" dirty="0"/>
              <a:t>Being the Capital City is a privilege and an honor – not a right</a:t>
            </a:r>
          </a:p>
          <a:p>
            <a:pPr marL="0" indent="0">
              <a:spcBef>
                <a:spcPts val="0"/>
              </a:spcBef>
              <a:spcAft>
                <a:spcPts val="1200"/>
              </a:spcAft>
              <a:buNone/>
            </a:pPr>
            <a:r>
              <a:rPr lang="en-US" sz="4600" i="1" dirty="0"/>
              <a:t>We have a responsibility to the rest of the State</a:t>
            </a:r>
          </a:p>
          <a:p>
            <a:pPr marL="0" indent="0">
              <a:spcBef>
                <a:spcPts val="0"/>
              </a:spcBef>
              <a:buNone/>
            </a:pPr>
            <a:r>
              <a:rPr lang="en-US" sz="4600" i="1" dirty="0"/>
              <a:t>We must maintain awareness of the concerns Alaskans across the state have regarding access to their Legislature and their government and continue to inform, educate, reach out and improve if we want to remain the best capital we can be</a:t>
            </a:r>
          </a:p>
          <a:p>
            <a:pPr indent="0">
              <a:spcBef>
                <a:spcPts val="0"/>
              </a:spcBef>
              <a:spcAft>
                <a:spcPts val="1800"/>
              </a:spcAft>
              <a:buNone/>
            </a:pPr>
            <a:endParaRPr lang="en-US" dirty="0"/>
          </a:p>
        </p:txBody>
      </p:sp>
      <p:pic>
        <p:nvPicPr>
          <p:cNvPr id="4" name="Picture 3" descr="32129940050_66d7afe904_k.jpg"/>
          <p:cNvPicPr>
            <a:picLocks noChangeAspect="1"/>
          </p:cNvPicPr>
          <p:nvPr/>
        </p:nvPicPr>
        <p:blipFill>
          <a:blip r:embed="rId2" cstate="print"/>
          <a:stretch>
            <a:fillRect/>
          </a:stretch>
        </p:blipFill>
        <p:spPr>
          <a:xfrm>
            <a:off x="2285999" y="1295400"/>
            <a:ext cx="4377267" cy="24622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History of Capital Related Efforts</a:t>
            </a:r>
          </a:p>
        </p:txBody>
      </p:sp>
      <p:sp>
        <p:nvSpPr>
          <p:cNvPr id="3" name="Content Placeholder 2"/>
          <p:cNvSpPr>
            <a:spLocks noGrp="1"/>
          </p:cNvSpPr>
          <p:nvPr>
            <p:ph idx="1"/>
          </p:nvPr>
        </p:nvSpPr>
        <p:spPr/>
        <p:txBody>
          <a:bodyPr>
            <a:normAutofit/>
          </a:bodyPr>
          <a:lstStyle/>
          <a:p>
            <a:pPr indent="0">
              <a:buNone/>
            </a:pPr>
            <a:r>
              <a:rPr lang="en-US" sz="3600" dirty="0"/>
              <a:t>Between 1960 and 2006 – 13 votes related to moving the Capital or the Legislature or limiting the length of the Legislative Sessions</a:t>
            </a:r>
          </a:p>
          <a:p>
            <a:pPr indent="0"/>
            <a:r>
              <a:rPr lang="en-US" dirty="0"/>
              <a:t>1974 Initiative to build a new Capital passed by 57%</a:t>
            </a:r>
          </a:p>
          <a:p>
            <a:pPr indent="0"/>
            <a:r>
              <a:rPr lang="en-US" dirty="0"/>
              <a:t>2006 Initiative to reduce Legislative Sessions to 90 days passed by 50.1%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History of the Alaska Committee</a:t>
            </a:r>
          </a:p>
        </p:txBody>
      </p:sp>
      <p:sp>
        <p:nvSpPr>
          <p:cNvPr id="3" name="Content Placeholder 2"/>
          <p:cNvSpPr>
            <a:spLocks noGrp="1"/>
          </p:cNvSpPr>
          <p:nvPr>
            <p:ph idx="1"/>
          </p:nvPr>
        </p:nvSpPr>
        <p:spPr/>
        <p:txBody>
          <a:bodyPr>
            <a:normAutofit/>
          </a:bodyPr>
          <a:lstStyle/>
          <a:p>
            <a:pPr indent="0">
              <a:spcBef>
                <a:spcPts val="0"/>
              </a:spcBef>
              <a:spcAft>
                <a:spcPts val="1200"/>
              </a:spcAft>
              <a:buNone/>
            </a:pPr>
            <a:r>
              <a:rPr lang="en-US" dirty="0"/>
              <a:t>Formed in 1995 as a nonprofit Corporation following the failed 1994 effort to move the Capital to Wasilla</a:t>
            </a:r>
          </a:p>
          <a:p>
            <a:pPr indent="0">
              <a:spcBef>
                <a:spcPts val="0"/>
              </a:spcBef>
              <a:spcAft>
                <a:spcPts val="1200"/>
              </a:spcAft>
              <a:buNone/>
            </a:pPr>
            <a:r>
              <a:rPr lang="en-US" i="1" dirty="0"/>
              <a:t>“Purpose….enhancing Juneau as Alaska’s capital city”</a:t>
            </a:r>
          </a:p>
          <a:p>
            <a:pPr indent="0">
              <a:spcBef>
                <a:spcPts val="0"/>
              </a:spcBef>
              <a:spcAft>
                <a:spcPts val="1200"/>
              </a:spcAft>
              <a:buNone/>
            </a:pPr>
            <a:r>
              <a:rPr lang="en-US" i="1" dirty="0"/>
              <a:t>“Nonprofit, nonpartisan, nonsectarian”</a:t>
            </a:r>
          </a:p>
          <a:p>
            <a:pPr indent="0">
              <a:spcBef>
                <a:spcPts val="0"/>
              </a:spcBef>
              <a:buNone/>
            </a:pPr>
            <a:r>
              <a:rPr lang="en-US" i="1" dirty="0"/>
              <a:t>“Any Alaskan sharing the purpose of the organization shall be eligible for membership”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Operation of the Alaska Committee</a:t>
            </a:r>
          </a:p>
        </p:txBody>
      </p:sp>
      <p:sp>
        <p:nvSpPr>
          <p:cNvPr id="3" name="Content Placeholder 2"/>
          <p:cNvSpPr>
            <a:spLocks noGrp="1"/>
          </p:cNvSpPr>
          <p:nvPr>
            <p:ph idx="1"/>
          </p:nvPr>
        </p:nvSpPr>
        <p:spPr>
          <a:xfrm>
            <a:off x="457200" y="1295400"/>
            <a:ext cx="8229600" cy="5105400"/>
          </a:xfrm>
        </p:spPr>
        <p:txBody>
          <a:bodyPr>
            <a:normAutofit fontScale="92500" lnSpcReduction="10000"/>
          </a:bodyPr>
          <a:lstStyle/>
          <a:p>
            <a:pPr indent="0">
              <a:spcBef>
                <a:spcPts val="0"/>
              </a:spcBef>
              <a:spcAft>
                <a:spcPts val="1800"/>
              </a:spcAft>
              <a:buNone/>
            </a:pPr>
            <a:r>
              <a:rPr lang="en-US" dirty="0"/>
              <a:t>22 member Board of Directors: 17 members elected for 3-year terms and 5 designated positions</a:t>
            </a:r>
          </a:p>
          <a:p>
            <a:pPr indent="0">
              <a:spcBef>
                <a:spcPts val="0"/>
              </a:spcBef>
              <a:buNone/>
            </a:pPr>
            <a:r>
              <a:rPr lang="en-US" sz="2400" dirty="0"/>
              <a:t>Wayne Jensen, Chair			Teresa Young</a:t>
            </a:r>
          </a:p>
          <a:p>
            <a:pPr indent="0">
              <a:spcBef>
                <a:spcPts val="0"/>
              </a:spcBef>
              <a:buNone/>
            </a:pPr>
            <a:r>
              <a:rPr lang="en-US" sz="2400" dirty="0"/>
              <a:t>Rosemary Hagevig, Vice Chair	Samantha Dye</a:t>
            </a:r>
          </a:p>
          <a:p>
            <a:pPr indent="0">
              <a:spcBef>
                <a:spcPts val="0"/>
              </a:spcBef>
              <a:buNone/>
            </a:pPr>
            <a:r>
              <a:rPr lang="en-US" sz="2400" dirty="0"/>
              <a:t>Win Gruening, Secretary		Sen. Dennis Egan</a:t>
            </a:r>
          </a:p>
          <a:p>
            <a:pPr indent="0">
              <a:spcBef>
                <a:spcPts val="0"/>
              </a:spcBef>
              <a:buNone/>
            </a:pPr>
            <a:r>
              <a:rPr lang="en-US" sz="2400" dirty="0"/>
              <a:t>Max Mertz, Treasurer		Duff Mitchell</a:t>
            </a:r>
          </a:p>
          <a:p>
            <a:pPr indent="0">
              <a:spcBef>
                <a:spcPts val="0"/>
              </a:spcBef>
              <a:buNone/>
            </a:pPr>
            <a:r>
              <a:rPr lang="en-US" sz="2400" dirty="0"/>
              <a:t>Mary Becker				Tim McLeod</a:t>
            </a:r>
          </a:p>
          <a:p>
            <a:pPr indent="0">
              <a:spcBef>
                <a:spcPts val="0"/>
              </a:spcBef>
              <a:buNone/>
            </a:pPr>
            <a:r>
              <a:rPr lang="en-US" sz="2400" dirty="0"/>
              <a:t>Dru Fenster				</a:t>
            </a:r>
          </a:p>
          <a:p>
            <a:pPr indent="0">
              <a:spcBef>
                <a:spcPts val="0"/>
              </a:spcBef>
              <a:buNone/>
            </a:pPr>
            <a:r>
              <a:rPr lang="en-US" sz="2400" dirty="0"/>
              <a:t>Ann Metcalfe			Beth Weldon, Mayor</a:t>
            </a:r>
          </a:p>
          <a:p>
            <a:pPr indent="0">
              <a:spcBef>
                <a:spcPts val="0"/>
              </a:spcBef>
              <a:buNone/>
            </a:pPr>
            <a:r>
              <a:rPr lang="en-US" sz="2400" dirty="0"/>
              <a:t>Charlie Ellis				Robert Venables, SE Conf</a:t>
            </a:r>
          </a:p>
          <a:p>
            <a:pPr indent="0">
              <a:spcBef>
                <a:spcPts val="0"/>
              </a:spcBef>
              <a:buNone/>
            </a:pPr>
            <a:r>
              <a:rPr lang="en-US" sz="2400" dirty="0"/>
              <a:t>Kevin Jardell				Liz Perry, Travel Juneau</a:t>
            </a:r>
          </a:p>
          <a:p>
            <a:pPr indent="0">
              <a:spcBef>
                <a:spcPts val="0"/>
              </a:spcBef>
              <a:buNone/>
            </a:pPr>
            <a:r>
              <a:rPr lang="en-US" sz="2400" dirty="0"/>
              <a:t>Diana Cote				Brian Holst, JEDC</a:t>
            </a:r>
          </a:p>
          <a:p>
            <a:pPr indent="0">
              <a:spcBef>
                <a:spcPts val="0"/>
              </a:spcBef>
              <a:buNone/>
            </a:pPr>
            <a:r>
              <a:rPr lang="en-US" sz="2400" dirty="0"/>
              <a:t>Jeff Grant				Craig Dahl, Juneau Chamber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Operation of the Alaska Committee</a:t>
            </a:r>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pPr indent="0">
              <a:spcBef>
                <a:spcPts val="0"/>
              </a:spcBef>
              <a:buNone/>
            </a:pPr>
            <a:r>
              <a:rPr lang="en-US" dirty="0"/>
              <a:t>Monthly meetings:</a:t>
            </a:r>
          </a:p>
          <a:p>
            <a:pPr indent="0">
              <a:spcBef>
                <a:spcPts val="0"/>
              </a:spcBef>
              <a:spcAft>
                <a:spcPts val="1200"/>
              </a:spcAft>
              <a:buNone/>
            </a:pPr>
            <a:r>
              <a:rPr lang="en-US" dirty="0"/>
              <a:t>	7 AM Second Wednesday, JEDC</a:t>
            </a:r>
          </a:p>
          <a:p>
            <a:pPr indent="0">
              <a:spcBef>
                <a:spcPts val="0"/>
              </a:spcBef>
              <a:spcAft>
                <a:spcPts val="600"/>
              </a:spcAft>
              <a:buNone/>
            </a:pPr>
            <a:r>
              <a:rPr lang="en-US" dirty="0"/>
              <a:t>Annual Meeting:  January 26, 9 AM, Alaska Room, JNU</a:t>
            </a:r>
          </a:p>
          <a:p>
            <a:pPr indent="0">
              <a:spcBef>
                <a:spcPts val="0"/>
              </a:spcBef>
              <a:buNone/>
            </a:pPr>
            <a:r>
              <a:rPr lang="en-US" dirty="0"/>
              <a:t>	Election of Board Members</a:t>
            </a:r>
          </a:p>
          <a:p>
            <a:pPr indent="0">
              <a:spcBef>
                <a:spcPts val="0"/>
              </a:spcBef>
              <a:buNone/>
            </a:pPr>
            <a:r>
              <a:rPr lang="en-US" dirty="0"/>
              <a:t>	Review of the annual budget </a:t>
            </a:r>
          </a:p>
          <a:p>
            <a:pPr indent="0">
              <a:spcBef>
                <a:spcPts val="0"/>
              </a:spcBef>
              <a:buNone/>
            </a:pPr>
            <a:r>
              <a:rPr lang="en-US" dirty="0"/>
              <a:t>	Review of past years activities</a:t>
            </a:r>
          </a:p>
          <a:p>
            <a:pPr indent="0">
              <a:spcBef>
                <a:spcPts val="0"/>
              </a:spcBef>
              <a:spcAft>
                <a:spcPts val="1200"/>
              </a:spcAft>
              <a:buNone/>
            </a:pPr>
            <a:r>
              <a:rPr lang="en-US" dirty="0"/>
              <a:t>	Plan for future activities</a:t>
            </a:r>
          </a:p>
          <a:p>
            <a:pPr indent="0">
              <a:spcBef>
                <a:spcPts val="0"/>
              </a:spcBef>
              <a:buNone/>
            </a:pPr>
            <a:r>
              <a:rPr lang="en-US" dirty="0"/>
              <a:t>Funding: The Assembly funds the Alaska Committee and Gavel Alaska from the “Better Capital Fund” </a:t>
            </a:r>
          </a:p>
          <a:p>
            <a:pPr indent="0">
              <a:spcBef>
                <a:spcPts val="0"/>
              </a:spcBef>
              <a:buNone/>
            </a:pPr>
            <a:r>
              <a:rPr lang="en-US" dirty="0"/>
              <a:t>	Gavel Alaska - $355,000</a:t>
            </a:r>
          </a:p>
          <a:p>
            <a:pPr indent="0">
              <a:spcBef>
                <a:spcPts val="0"/>
              </a:spcBef>
              <a:spcAft>
                <a:spcPts val="1200"/>
              </a:spcAft>
              <a:buNone/>
            </a:pPr>
            <a:r>
              <a:rPr lang="en-US" dirty="0"/>
              <a:t>	Alaska Committee - $100,000</a:t>
            </a:r>
          </a:p>
          <a:p>
            <a:pPr indent="0">
              <a:spcBef>
                <a:spcPts val="0"/>
              </a:spcBef>
              <a:buNone/>
            </a:pPr>
            <a:r>
              <a:rPr lang="en-US" dirty="0"/>
              <a:t>Juneau Chamber provides administrative support</a:t>
            </a:r>
          </a:p>
          <a:p>
            <a:pPr indent="0">
              <a:spcBef>
                <a:spcPts val="0"/>
              </a:spcBef>
              <a:spcAft>
                <a:spcPts val="1800"/>
              </a:spcAft>
              <a:buNone/>
            </a:pP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Focus of the Alaska Committee</a:t>
            </a:r>
          </a:p>
        </p:txBody>
      </p:sp>
      <p:sp>
        <p:nvSpPr>
          <p:cNvPr id="3" name="Content Placeholder 2"/>
          <p:cNvSpPr>
            <a:spLocks noGrp="1"/>
          </p:cNvSpPr>
          <p:nvPr>
            <p:ph idx="1"/>
          </p:nvPr>
        </p:nvSpPr>
        <p:spPr>
          <a:xfrm>
            <a:off x="1981200" y="1295400"/>
            <a:ext cx="6705600" cy="5105400"/>
          </a:xfrm>
        </p:spPr>
        <p:txBody>
          <a:bodyPr>
            <a:normAutofit fontScale="77500" lnSpcReduction="20000"/>
          </a:bodyPr>
          <a:lstStyle/>
          <a:p>
            <a:pPr indent="0">
              <a:spcBef>
                <a:spcPts val="0"/>
              </a:spcBef>
            </a:pPr>
            <a:r>
              <a:rPr lang="en-US" b="1" dirty="0"/>
              <a:t>Access to the Capital</a:t>
            </a:r>
          </a:p>
          <a:p>
            <a:pPr lvl="1" indent="0">
              <a:spcBef>
                <a:spcPts val="0"/>
              </a:spcBef>
              <a:buNone/>
            </a:pPr>
            <a:r>
              <a:rPr lang="en-US" dirty="0"/>
              <a:t>Air</a:t>
            </a:r>
          </a:p>
          <a:p>
            <a:pPr lvl="1" indent="0">
              <a:spcBef>
                <a:spcPts val="0"/>
              </a:spcBef>
              <a:buNone/>
            </a:pPr>
            <a:r>
              <a:rPr lang="en-US" dirty="0"/>
              <a:t>Road and Ferry</a:t>
            </a:r>
          </a:p>
          <a:p>
            <a:pPr lvl="1" indent="0">
              <a:spcBef>
                <a:spcPts val="0"/>
              </a:spcBef>
              <a:buNone/>
            </a:pPr>
            <a:r>
              <a:rPr lang="en-US" dirty="0"/>
              <a:t>Electronic</a:t>
            </a:r>
          </a:p>
          <a:p>
            <a:pPr indent="0">
              <a:spcBef>
                <a:spcPts val="0"/>
              </a:spcBef>
            </a:pPr>
            <a:r>
              <a:rPr lang="en-US" b="1" dirty="0"/>
              <a:t>Infrastructure</a:t>
            </a:r>
          </a:p>
          <a:p>
            <a:pPr lvl="1" indent="0">
              <a:spcBef>
                <a:spcPts val="0"/>
              </a:spcBef>
              <a:buNone/>
            </a:pPr>
            <a:r>
              <a:rPr lang="en-US" dirty="0"/>
              <a:t>Transportation</a:t>
            </a:r>
          </a:p>
          <a:p>
            <a:pPr lvl="1" indent="0">
              <a:spcBef>
                <a:spcPts val="0"/>
              </a:spcBef>
              <a:buNone/>
            </a:pPr>
            <a:r>
              <a:rPr lang="en-US" dirty="0"/>
              <a:t>Parking</a:t>
            </a:r>
          </a:p>
          <a:p>
            <a:pPr lvl="1" indent="0">
              <a:spcBef>
                <a:spcPts val="0"/>
              </a:spcBef>
              <a:buNone/>
            </a:pPr>
            <a:r>
              <a:rPr lang="en-US" dirty="0"/>
              <a:t>Capitol Campus</a:t>
            </a:r>
          </a:p>
          <a:p>
            <a:pPr lvl="1" indent="0">
              <a:spcBef>
                <a:spcPts val="0"/>
              </a:spcBef>
              <a:buNone/>
            </a:pPr>
            <a:r>
              <a:rPr lang="en-US" dirty="0"/>
              <a:t>Downtown</a:t>
            </a:r>
          </a:p>
          <a:p>
            <a:pPr indent="0">
              <a:spcBef>
                <a:spcPts val="0"/>
              </a:spcBef>
            </a:pPr>
            <a:r>
              <a:rPr lang="en-US" b="1" dirty="0"/>
              <a:t>Communications</a:t>
            </a:r>
          </a:p>
          <a:p>
            <a:pPr lvl="1" indent="0">
              <a:spcBef>
                <a:spcPts val="0"/>
              </a:spcBef>
              <a:buNone/>
            </a:pPr>
            <a:r>
              <a:rPr lang="en-US" dirty="0"/>
              <a:t>Gavel Alaska</a:t>
            </a:r>
          </a:p>
          <a:p>
            <a:pPr lvl="1" indent="0">
              <a:spcBef>
                <a:spcPts val="0"/>
              </a:spcBef>
              <a:buNone/>
            </a:pPr>
            <a:r>
              <a:rPr lang="en-US" dirty="0"/>
              <a:t>Social Media</a:t>
            </a:r>
          </a:p>
          <a:p>
            <a:pPr lvl="1" indent="0">
              <a:spcBef>
                <a:spcPts val="0"/>
              </a:spcBef>
              <a:buNone/>
            </a:pPr>
            <a:r>
              <a:rPr lang="en-US" dirty="0"/>
              <a:t>Polling</a:t>
            </a:r>
          </a:p>
          <a:p>
            <a:pPr indent="0">
              <a:spcBef>
                <a:spcPts val="0"/>
              </a:spcBef>
            </a:pPr>
            <a:r>
              <a:rPr lang="en-US" b="1" dirty="0"/>
              <a:t>Outreach</a:t>
            </a:r>
          </a:p>
          <a:p>
            <a:pPr lvl="1" indent="0">
              <a:spcBef>
                <a:spcPts val="0"/>
              </a:spcBef>
              <a:buNone/>
            </a:pPr>
            <a:r>
              <a:rPr lang="en-US" dirty="0"/>
              <a:t>Regional Organizations</a:t>
            </a:r>
          </a:p>
          <a:p>
            <a:pPr lvl="1" indent="0">
              <a:spcBef>
                <a:spcPts val="0"/>
              </a:spcBef>
              <a:buNone/>
            </a:pPr>
            <a:r>
              <a:rPr lang="en-US" dirty="0"/>
              <a:t>State-wide Organizations</a:t>
            </a:r>
          </a:p>
          <a:p>
            <a:pPr lvl="1" indent="0">
              <a:spcBef>
                <a:spcPts val="0"/>
              </a:spcBef>
              <a:buNone/>
            </a:pPr>
            <a:r>
              <a:rPr lang="en-US" dirty="0"/>
              <a:t>Partner Opportunities</a:t>
            </a:r>
          </a:p>
          <a:p>
            <a:pPr indent="0">
              <a:spcBef>
                <a:spcPts val="0"/>
              </a:spcBef>
              <a:spcAft>
                <a:spcPts val="1800"/>
              </a:spcAft>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Activities of the Alaska Committee</a:t>
            </a:r>
          </a:p>
        </p:txBody>
      </p:sp>
      <p:sp>
        <p:nvSpPr>
          <p:cNvPr id="3" name="Content Placeholder 2"/>
          <p:cNvSpPr>
            <a:spLocks noGrp="1"/>
          </p:cNvSpPr>
          <p:nvPr>
            <p:ph idx="1"/>
          </p:nvPr>
        </p:nvSpPr>
        <p:spPr>
          <a:xfrm>
            <a:off x="533400" y="1219200"/>
            <a:ext cx="8229600" cy="5105400"/>
          </a:xfrm>
        </p:spPr>
        <p:txBody>
          <a:bodyPr>
            <a:normAutofit/>
          </a:bodyPr>
          <a:lstStyle/>
          <a:p>
            <a:pPr indent="0">
              <a:spcBef>
                <a:spcPts val="0"/>
              </a:spcBef>
              <a:buNone/>
            </a:pPr>
            <a:r>
              <a:rPr lang="en-US" dirty="0"/>
              <a:t>34</a:t>
            </a:r>
            <a:r>
              <a:rPr lang="en-US" baseline="30000" dirty="0"/>
              <a:t>th</a:t>
            </a:r>
            <a:r>
              <a:rPr lang="en-US" dirty="0"/>
              <a:t> Annual Legislative Welcome Reception</a:t>
            </a:r>
          </a:p>
          <a:p>
            <a:pPr indent="0">
              <a:spcBef>
                <a:spcPts val="0"/>
              </a:spcBef>
              <a:buNone/>
            </a:pPr>
            <a:r>
              <a:rPr lang="en-US" dirty="0"/>
              <a:t>	January 16</a:t>
            </a:r>
            <a:r>
              <a:rPr lang="en-US" baseline="30000" dirty="0"/>
              <a:t>th</a:t>
            </a:r>
            <a:r>
              <a:rPr lang="en-US" dirty="0"/>
              <a:t> - Centennial Hall, 5-6:30</a:t>
            </a:r>
          </a:p>
          <a:p>
            <a:pPr indent="0">
              <a:spcBef>
                <a:spcPts val="0"/>
              </a:spcBef>
              <a:buNone/>
            </a:pPr>
            <a:endParaRPr lang="en-US" dirty="0"/>
          </a:p>
          <a:p>
            <a:pPr indent="0">
              <a:spcBef>
                <a:spcPts val="0"/>
              </a:spcBef>
              <a:spcAft>
                <a:spcPts val="1800"/>
              </a:spcAft>
              <a:buNone/>
            </a:pPr>
            <a:r>
              <a:rPr lang="en-US" dirty="0"/>
              <a:t>	</a:t>
            </a:r>
          </a:p>
        </p:txBody>
      </p:sp>
      <p:pic>
        <p:nvPicPr>
          <p:cNvPr id="4" name="Picture 3" descr="2014 Gift Bag Display.JPG"/>
          <p:cNvPicPr>
            <a:picLocks noChangeAspect="1"/>
          </p:cNvPicPr>
          <p:nvPr/>
        </p:nvPicPr>
        <p:blipFill>
          <a:blip r:embed="rId2" cstate="print"/>
          <a:stretch>
            <a:fillRect/>
          </a:stretch>
        </p:blipFill>
        <p:spPr>
          <a:xfrm>
            <a:off x="304800" y="2362200"/>
            <a:ext cx="3000374" cy="4000499"/>
          </a:xfrm>
          <a:prstGeom prst="rect">
            <a:avLst/>
          </a:prstGeom>
        </p:spPr>
      </p:pic>
      <p:pic>
        <p:nvPicPr>
          <p:cNvPr id="5" name="Picture 4" descr="2014 Gift Bag Display.JPG"/>
          <p:cNvPicPr>
            <a:picLocks noChangeAspect="1"/>
          </p:cNvPicPr>
          <p:nvPr/>
        </p:nvPicPr>
        <p:blipFill>
          <a:blip r:embed="rId3" cstate="print"/>
          <a:stretch>
            <a:fillRect/>
          </a:stretch>
        </p:blipFill>
        <p:spPr>
          <a:xfrm>
            <a:off x="3429000" y="2362200"/>
            <a:ext cx="3556000" cy="2667000"/>
          </a:xfrm>
          <a:prstGeom prst="rect">
            <a:avLst/>
          </a:prstGeom>
        </p:spPr>
      </p:pic>
      <p:pic>
        <p:nvPicPr>
          <p:cNvPr id="6" name="Picture 5" descr="2014 Gift Bag Display.JPG"/>
          <p:cNvPicPr>
            <a:picLocks noChangeAspect="1"/>
          </p:cNvPicPr>
          <p:nvPr/>
        </p:nvPicPr>
        <p:blipFill>
          <a:blip r:embed="rId4" cstate="print"/>
          <a:stretch>
            <a:fillRect/>
          </a:stretch>
        </p:blipFill>
        <p:spPr>
          <a:xfrm>
            <a:off x="5638800" y="4114800"/>
            <a:ext cx="3048000" cy="228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Activities of the Alaska Committee</a:t>
            </a:r>
          </a:p>
        </p:txBody>
      </p:sp>
      <p:sp>
        <p:nvSpPr>
          <p:cNvPr id="3" name="Content Placeholder 2"/>
          <p:cNvSpPr>
            <a:spLocks noGrp="1"/>
          </p:cNvSpPr>
          <p:nvPr>
            <p:ph idx="1"/>
          </p:nvPr>
        </p:nvSpPr>
        <p:spPr>
          <a:xfrm>
            <a:off x="457200" y="1295400"/>
            <a:ext cx="8229600" cy="5105400"/>
          </a:xfrm>
        </p:spPr>
        <p:txBody>
          <a:bodyPr>
            <a:normAutofit/>
          </a:bodyPr>
          <a:lstStyle/>
          <a:p>
            <a:pPr indent="0">
              <a:spcBef>
                <a:spcPts val="0"/>
              </a:spcBef>
              <a:buNone/>
            </a:pPr>
            <a:r>
              <a:rPr lang="en-US" dirty="0"/>
              <a:t>Polling – JEDC Visitor Satisfactions Surveys</a:t>
            </a:r>
          </a:p>
          <a:p>
            <a:pPr indent="0">
              <a:spcBef>
                <a:spcPts val="0"/>
              </a:spcBef>
              <a:buNone/>
            </a:pPr>
            <a:endParaRPr lang="en-US" dirty="0"/>
          </a:p>
          <a:p>
            <a:pPr indent="0">
              <a:spcBef>
                <a:spcPts val="0"/>
              </a:spcBef>
              <a:buNone/>
            </a:pPr>
            <a:endParaRPr lang="en-US" dirty="0"/>
          </a:p>
          <a:p>
            <a:pPr indent="0">
              <a:spcBef>
                <a:spcPts val="0"/>
              </a:spcBef>
              <a:spcAft>
                <a:spcPts val="1800"/>
              </a:spcAft>
              <a:buNone/>
            </a:pPr>
            <a:r>
              <a:rPr lang="en-US" dirty="0"/>
              <a:t>	</a:t>
            </a:r>
          </a:p>
        </p:txBody>
      </p:sp>
      <p:pic>
        <p:nvPicPr>
          <p:cNvPr id="4" name="Picture 3" descr="2014 Gift Bag Display.JPG"/>
          <p:cNvPicPr>
            <a:picLocks noChangeAspect="1"/>
          </p:cNvPicPr>
          <p:nvPr/>
        </p:nvPicPr>
        <p:blipFill>
          <a:blip r:embed="rId2" cstate="print"/>
          <a:stretch>
            <a:fillRect/>
          </a:stretch>
        </p:blipFill>
        <p:spPr>
          <a:xfrm>
            <a:off x="990599" y="2057400"/>
            <a:ext cx="3238499" cy="4191000"/>
          </a:xfrm>
          <a:prstGeom prst="rect">
            <a:avLst/>
          </a:prstGeom>
        </p:spPr>
      </p:pic>
      <p:pic>
        <p:nvPicPr>
          <p:cNvPr id="5" name="Picture 4" descr="2014 Gift Bag Display.JPG"/>
          <p:cNvPicPr>
            <a:picLocks noChangeAspect="1"/>
          </p:cNvPicPr>
          <p:nvPr/>
        </p:nvPicPr>
        <p:blipFill>
          <a:blip r:embed="rId3" cstate="print"/>
          <a:stretch>
            <a:fillRect/>
          </a:stretch>
        </p:blipFill>
        <p:spPr>
          <a:xfrm>
            <a:off x="4636076" y="2057400"/>
            <a:ext cx="3238500" cy="4191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531</Words>
  <Application>Microsoft Office PowerPoint</Application>
  <PresentationFormat>On-screen Show (4:3)</PresentationFormat>
  <Paragraphs>139</Paragraphs>
  <Slides>20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*History of Capital Related Votes *History of the Alaska Committee *Alaska Committee Activities *Being the Capital City  </vt:lpstr>
      <vt:lpstr>History of Capital Related Efforts</vt:lpstr>
      <vt:lpstr>History of the Alaska Committee</vt:lpstr>
      <vt:lpstr>Operation of the Alaska Committee</vt:lpstr>
      <vt:lpstr>Operation of the Alaska Committee</vt:lpstr>
      <vt:lpstr>Focus of the Alaska Committee</vt:lpstr>
      <vt:lpstr>Activities of the Alaska Committee</vt:lpstr>
      <vt:lpstr>Activities of the Alaska Committee</vt:lpstr>
      <vt:lpstr>Activities of the Alaska Committee</vt:lpstr>
      <vt:lpstr>Activities of the Alaska Committee</vt:lpstr>
      <vt:lpstr>Activities of the Alaska Committee</vt:lpstr>
      <vt:lpstr>Activities of the Alaska Committee</vt:lpstr>
      <vt:lpstr>Activities of the Alaska Committee</vt:lpstr>
      <vt:lpstr>Activities of the Alaska Committee</vt:lpstr>
      <vt:lpstr>Activities of the Alaska Committee</vt:lpstr>
      <vt:lpstr>Activities of the Alaska Committee</vt:lpstr>
      <vt:lpstr>Activities of the Alaska Committee</vt:lpstr>
      <vt:lpstr>Organizations with Shared Interests</vt:lpstr>
      <vt:lpstr>Being the Capital City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Wayne Jensen</dc:creator>
  <cp:lastModifiedBy>Craig Dahl</cp:lastModifiedBy>
  <cp:revision>75</cp:revision>
  <dcterms:created xsi:type="dcterms:W3CDTF">2018-11-26T23:35:28Z</dcterms:created>
  <dcterms:modified xsi:type="dcterms:W3CDTF">2019-04-01T22:33:38Z</dcterms:modified>
</cp:coreProperties>
</file>